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>
        <p:scale>
          <a:sx n="20" d="100"/>
          <a:sy n="20" d="100"/>
        </p:scale>
        <p:origin x="1040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62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1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2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7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67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7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96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45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7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01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68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C6DB-57E1-2D43-B602-C5F46ED6F0DD}" type="datetimeFigureOut">
              <a:rPr lang="es-ES" smtClean="0"/>
              <a:t>19/12/25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35CE-9DAB-A342-8F40-2CBE11AE97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0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8">
            <a:extLst>
              <a:ext uri="{FF2B5EF4-FFF2-40B4-BE49-F238E27FC236}">
                <a16:creationId xmlns:a16="http://schemas.microsoft.com/office/drawing/2014/main" id="{A55D778D-67A4-E8B5-629F-042E66A45139}"/>
              </a:ext>
            </a:extLst>
          </p:cNvPr>
          <p:cNvSpPr txBox="1"/>
          <p:nvPr/>
        </p:nvSpPr>
        <p:spPr>
          <a:xfrm>
            <a:off x="3397119" y="1310327"/>
            <a:ext cx="46779371" cy="4717092"/>
          </a:xfrm>
          <a:prstGeom prst="rect">
            <a:avLst/>
          </a:prstGeom>
          <a:noFill/>
          <a:ln>
            <a:noFill/>
          </a:ln>
        </p:spPr>
        <p:txBody>
          <a:bodyPr lIns="60948" tIns="30465" rIns="60948" bIns="30465" anchor="t" anchorCtr="0">
            <a:noAutofit/>
          </a:bodyPr>
          <a:lstStyle/>
          <a:p>
            <a:pPr algn="ctr"/>
            <a:r>
              <a:rPr lang="es-ES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ODONTOPEDIATRÍA DESDE UNA PERSPECTIVA DE DERECHOS HUMANOS ENLA INFANCIA.</a:t>
            </a:r>
          </a:p>
          <a:p>
            <a:pPr algn="ctr"/>
            <a:r>
              <a:rPr lang="es-ES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ENFOQUE INTEGRAL PARA LA ATENCIÓN INFANTIL.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44260AB-57B5-462A-FC3C-ADC52EE1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080" y="334544"/>
            <a:ext cx="123169" cy="24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57" tIns="30478" rIns="60957" bIns="30478" numCol="1" anchor="ctr" anchorCtr="0" compatLnSpc="1">
            <a:prstTxWarp prst="textNoShape">
              <a:avLst/>
            </a:prstTxWarp>
            <a:spAutoFit/>
          </a:bodyPr>
          <a:lstStyle/>
          <a:p>
            <a:pPr defTabSz="609739" fontAlgn="base">
              <a:spcBef>
                <a:spcPct val="0"/>
              </a:spcBef>
              <a:spcAft>
                <a:spcPct val="0"/>
              </a:spcAft>
              <a:tabLst>
                <a:tab pos="1562459" algn="l"/>
              </a:tabLst>
            </a:pPr>
            <a:endParaRPr lang="es-CL" sz="120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D6A2B-2EF6-C95F-8B06-83E36785F12F}"/>
              </a:ext>
            </a:extLst>
          </p:cNvPr>
          <p:cNvSpPr txBox="1"/>
          <p:nvPr/>
        </p:nvSpPr>
        <p:spPr>
          <a:xfrm>
            <a:off x="18327830" y="4183365"/>
            <a:ext cx="14953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Sofía Martínez R. 1 ; Diego Fuentes L. 2</a:t>
            </a:r>
          </a:p>
          <a:p>
            <a:pPr algn="ctr"/>
            <a:r>
              <a:rPr lang="es-E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Estudiante de Odontología Universidad de Concepción, Chile</a:t>
            </a:r>
          </a:p>
          <a:p>
            <a:pPr algn="ctr"/>
            <a:r>
              <a:rPr lang="es-E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Docente del Departamento de Odontología Restauradora, facultad de Odontología Universidad de Concepción, Chile.</a:t>
            </a:r>
          </a:p>
          <a:p>
            <a:pPr algn="ctr"/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95A1479-FD15-9683-4AB1-4540E7A2704F}"/>
              </a:ext>
            </a:extLst>
          </p:cNvPr>
          <p:cNvCxnSpPr>
            <a:cxnSpLocks/>
          </p:cNvCxnSpPr>
          <p:nvPr/>
        </p:nvCxnSpPr>
        <p:spPr>
          <a:xfrm>
            <a:off x="18327830" y="3739579"/>
            <a:ext cx="145507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844B4592-6200-FD51-71F3-754B3DF8787A}"/>
              </a:ext>
            </a:extLst>
          </p:cNvPr>
          <p:cNvSpPr/>
          <p:nvPr/>
        </p:nvSpPr>
        <p:spPr>
          <a:xfrm>
            <a:off x="3830416" y="7017616"/>
            <a:ext cx="21616474" cy="861515"/>
          </a:xfrm>
          <a:prstGeom prst="roundRect">
            <a:avLst/>
          </a:prstGeom>
          <a:solidFill>
            <a:srgbClr val="35A9E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" name="Shape 87">
            <a:extLst>
              <a:ext uri="{FF2B5EF4-FFF2-40B4-BE49-F238E27FC236}">
                <a16:creationId xmlns:a16="http://schemas.microsoft.com/office/drawing/2014/main" id="{90751C37-6212-1B18-6929-FE1C72F856BD}"/>
              </a:ext>
            </a:extLst>
          </p:cNvPr>
          <p:cNvSpPr txBox="1"/>
          <p:nvPr/>
        </p:nvSpPr>
        <p:spPr>
          <a:xfrm>
            <a:off x="4034875" y="7020662"/>
            <a:ext cx="6047093" cy="615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48" tIns="30465" rIns="60948" bIns="3046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4D6DB2-1ECB-E57E-C062-3AFDAAA9AFC6}"/>
              </a:ext>
            </a:extLst>
          </p:cNvPr>
          <p:cNvSpPr txBox="1"/>
          <p:nvPr/>
        </p:nvSpPr>
        <p:spPr>
          <a:xfrm>
            <a:off x="3748810" y="7962522"/>
            <a:ext cx="21698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Lorem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ipsum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amet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consectetur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adipiscing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sed 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eiusmod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tempor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incididunt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labore et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magna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ad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minim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veniam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quis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nostrud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exercitation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ullamco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nisi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aliquip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ex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commodo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consequat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Duis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aute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irure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reprehenderit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esse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cillum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eu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fugiat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nulla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pariatur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Excepteur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occaecat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cupidatat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non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proident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sunt in culpa qui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officia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deserunt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mollit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Sed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perspiciatis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unde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omnis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iste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natus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error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accusantium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doloremque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laudantium</a:t>
            </a:r>
            <a:r>
              <a:rPr lang="es-ES" sz="4400" dirty="0">
                <a:latin typeface="Open Sans" panose="020F0502020204030204" pitchFamily="34" charset="0"/>
              </a:rPr>
              <a:t>.</a:t>
            </a:r>
            <a:endParaRPr lang="es-ES" sz="4000" dirty="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11" name="Picture 2" descr="5 razones imprescindibles para acudir al odontopediatra - mydentiss.es">
            <a:extLst>
              <a:ext uri="{FF2B5EF4-FFF2-40B4-BE49-F238E27FC236}">
                <a16:creationId xmlns:a16="http://schemas.microsoft.com/office/drawing/2014/main" id="{3C0A12A3-D00B-258B-AD9A-4E4F5BA8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495" y="14553767"/>
            <a:ext cx="5560165" cy="55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EBF7E6C3-0C97-C6C2-E520-AC0376C79244}"/>
              </a:ext>
            </a:extLst>
          </p:cNvPr>
          <p:cNvSpPr/>
          <p:nvPr/>
        </p:nvSpPr>
        <p:spPr>
          <a:xfrm>
            <a:off x="3834782" y="13466469"/>
            <a:ext cx="21612107" cy="910311"/>
          </a:xfrm>
          <a:prstGeom prst="roundRect">
            <a:avLst/>
          </a:prstGeom>
          <a:solidFill>
            <a:srgbClr val="35A9E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3" name="Shape 87">
            <a:extLst>
              <a:ext uri="{FF2B5EF4-FFF2-40B4-BE49-F238E27FC236}">
                <a16:creationId xmlns:a16="http://schemas.microsoft.com/office/drawing/2014/main" id="{7B5046DC-6153-3B6B-D5D9-91C00286F754}"/>
              </a:ext>
            </a:extLst>
          </p:cNvPr>
          <p:cNvSpPr txBox="1"/>
          <p:nvPr/>
        </p:nvSpPr>
        <p:spPr>
          <a:xfrm>
            <a:off x="4034875" y="13485586"/>
            <a:ext cx="6047093" cy="615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48" tIns="30465" rIns="60948" bIns="3046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endParaRPr lang="en-US" sz="3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E11E46-34D5-8900-6716-A95F65FCBBCF}"/>
              </a:ext>
            </a:extLst>
          </p:cNvPr>
          <p:cNvSpPr txBox="1"/>
          <p:nvPr/>
        </p:nvSpPr>
        <p:spPr>
          <a:xfrm>
            <a:off x="3830416" y="14376781"/>
            <a:ext cx="21616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Lorem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ipsum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amet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consectetur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adipiscing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sed 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eiusmod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tempor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incididunt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labore et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magna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ad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minim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veniam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quis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nostrud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exercitation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ullamco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nisi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aliquip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ex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commodo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consequat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Duis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aute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irure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reprehenderit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esse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cillum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eu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fugiat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nulla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pariatur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Excepteur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occaecat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cupidatat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non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proident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sunt in culpa qui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officia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deserunt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mollit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</a:t>
            </a:r>
            <a:endParaRPr lang="es-ES" sz="40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F1D06-D377-2034-DF41-E16AD4969362}"/>
              </a:ext>
            </a:extLst>
          </p:cNvPr>
          <p:cNvSpPr txBox="1"/>
          <p:nvPr/>
        </p:nvSpPr>
        <p:spPr>
          <a:xfrm>
            <a:off x="10571634" y="19115652"/>
            <a:ext cx="148735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Lorem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ipsum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amet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consectetur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adipiscing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sed 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eiusmod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tempor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incididunt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labore et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magna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ad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minim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veniam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quis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nostrud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exercitation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ullamco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nisi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aliquip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ex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commodo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consequat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Duis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aute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irure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reprehenderit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esse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cillum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eu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fugiat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nulla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pariatur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Excepteur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occaecat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cupidatat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</a:t>
            </a:r>
            <a:endParaRPr lang="es-ES" sz="400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16" name="Agrupar 74">
            <a:extLst>
              <a:ext uri="{FF2B5EF4-FFF2-40B4-BE49-F238E27FC236}">
                <a16:creationId xmlns:a16="http://schemas.microsoft.com/office/drawing/2014/main" id="{62744516-D6C2-38D2-2DFB-CDA3AC68CD3E}"/>
              </a:ext>
            </a:extLst>
          </p:cNvPr>
          <p:cNvGrpSpPr>
            <a:grpSpLocks/>
          </p:cNvGrpSpPr>
          <p:nvPr/>
        </p:nvGrpSpPr>
        <p:grpSpPr bwMode="auto">
          <a:xfrm>
            <a:off x="4034875" y="23431814"/>
            <a:ext cx="5691235" cy="1506270"/>
            <a:chOff x="0" y="1723791"/>
            <a:chExt cx="5755275" cy="1580456"/>
          </a:xfrm>
        </p:grpSpPr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EB555A10-A059-8523-BF5A-046FE9793C48}"/>
                </a:ext>
              </a:extLst>
            </p:cNvPr>
            <p:cNvSpPr/>
            <p:nvPr/>
          </p:nvSpPr>
          <p:spPr>
            <a:xfrm>
              <a:off x="0" y="1926441"/>
              <a:ext cx="5755275" cy="1175157"/>
            </a:xfrm>
            <a:prstGeom prst="roundRect">
              <a:avLst>
                <a:gd name="adj" fmla="val 10000"/>
              </a:avLst>
            </a:prstGeom>
            <a:solidFill>
              <a:srgbClr val="35A9E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BA469F7-B0F3-6442-9A6A-57380C0E0CF0}"/>
                </a:ext>
              </a:extLst>
            </p:cNvPr>
            <p:cNvSpPr/>
            <p:nvPr/>
          </p:nvSpPr>
          <p:spPr>
            <a:xfrm>
              <a:off x="49203" y="1723791"/>
              <a:ext cx="5656867" cy="1580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18" tIns="14818" rIns="14818" bIns="14818" anchor="ctr"/>
            <a:lstStyle>
              <a:lvl1pPr defTabSz="1555750" eaLnBrk="0" hangingPunct="0"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555750" eaLnBrk="0" hangingPunct="0"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555750" eaLnBrk="0" hangingPunct="0"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555750" eaLnBrk="0" hangingPunct="0"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555750" eaLnBrk="0" hangingPunct="0"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55575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55575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55575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555750" eaLnBrk="0" fontAlgn="base" hangingPunct="0">
                <a:spcBef>
                  <a:spcPct val="0"/>
                </a:spcBef>
                <a:spcAft>
                  <a:spcPct val="0"/>
                </a:spcAft>
                <a:defRPr sz="8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alt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¿</a:t>
              </a:r>
              <a:r>
                <a:rPr 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Lorem</a:t>
              </a:r>
              <a:r>
                <a:rPr 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ipsum</a:t>
              </a:r>
              <a:r>
                <a:rPr 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dolor </a:t>
              </a:r>
              <a:r>
                <a:rPr lang="es-E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sit</a:t>
              </a:r>
              <a:r>
                <a:rPr 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s-E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s-ES_tradnl" altLang="es-E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s-ES" alt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Imagen 7" descr="Captura de pantalla 2019-05-19 a las 1.06.30 a.m..png">
            <a:extLst>
              <a:ext uri="{FF2B5EF4-FFF2-40B4-BE49-F238E27FC236}">
                <a16:creationId xmlns:a16="http://schemas.microsoft.com/office/drawing/2014/main" id="{E496C0ED-0873-BB02-5602-38471F1FD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34" y="19115652"/>
            <a:ext cx="5430380" cy="414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154BACB8-6312-0635-66C7-CFA5AE131A46}"/>
              </a:ext>
            </a:extLst>
          </p:cNvPr>
          <p:cNvSpPr/>
          <p:nvPr/>
        </p:nvSpPr>
        <p:spPr>
          <a:xfrm>
            <a:off x="28097186" y="7017616"/>
            <a:ext cx="21616474" cy="861515"/>
          </a:xfrm>
          <a:prstGeom prst="roundRect">
            <a:avLst/>
          </a:prstGeom>
          <a:solidFill>
            <a:srgbClr val="35A9E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83D342FC-D901-6AC1-DB17-063E32316ECA}"/>
              </a:ext>
            </a:extLst>
          </p:cNvPr>
          <p:cNvSpPr txBox="1"/>
          <p:nvPr/>
        </p:nvSpPr>
        <p:spPr>
          <a:xfrm>
            <a:off x="28301645" y="7020662"/>
            <a:ext cx="6047093" cy="615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48" tIns="30465" rIns="60948" bIns="3046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571D16D-802B-05C1-5694-89E33155B3D5}"/>
              </a:ext>
            </a:extLst>
          </p:cNvPr>
          <p:cNvSpPr txBox="1"/>
          <p:nvPr/>
        </p:nvSpPr>
        <p:spPr>
          <a:xfrm>
            <a:off x="28015580" y="7962522"/>
            <a:ext cx="21698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Lorem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ipsum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amet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consectetur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adipiscing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sed 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eiusmod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tempor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incididunt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labore et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magna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ad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minim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veniam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quis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nostrud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exercitation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ullamco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nisi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aliquip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ex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commodo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consequat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Duis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aute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irure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reprehenderit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esse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cillum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eu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fugiat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nulla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pariatur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Excepteur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occaecat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cupidatat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non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proident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sunt in culpa qui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officia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deserunt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mollit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Sed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perspiciatis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unde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omnis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iste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natus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error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accusantium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doloremque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laudantium</a:t>
            </a:r>
            <a:r>
              <a:rPr lang="es-ES" sz="4400" dirty="0">
                <a:latin typeface="Open Sans" panose="020F0502020204030204" pitchFamily="34" charset="0"/>
              </a:rPr>
              <a:t>.</a:t>
            </a:r>
            <a:endParaRPr lang="es-ES" sz="40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25295050-3FD1-743B-4272-A73031ADA71D}"/>
              </a:ext>
            </a:extLst>
          </p:cNvPr>
          <p:cNvSpPr/>
          <p:nvPr/>
        </p:nvSpPr>
        <p:spPr>
          <a:xfrm>
            <a:off x="28131696" y="13466469"/>
            <a:ext cx="21612107" cy="910311"/>
          </a:xfrm>
          <a:prstGeom prst="roundRect">
            <a:avLst/>
          </a:prstGeom>
          <a:solidFill>
            <a:srgbClr val="35A9E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5" name="Shape 87">
            <a:extLst>
              <a:ext uri="{FF2B5EF4-FFF2-40B4-BE49-F238E27FC236}">
                <a16:creationId xmlns:a16="http://schemas.microsoft.com/office/drawing/2014/main" id="{71FC6009-C0DC-8D69-3D0C-2553D1D5BC7E}"/>
              </a:ext>
            </a:extLst>
          </p:cNvPr>
          <p:cNvSpPr txBox="1"/>
          <p:nvPr/>
        </p:nvSpPr>
        <p:spPr>
          <a:xfrm>
            <a:off x="28331789" y="13485586"/>
            <a:ext cx="6047093" cy="615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0948" tIns="30465" rIns="60948" bIns="3046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endParaRPr lang="en-US" sz="3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6C8D712-D193-51A6-ABB1-B0FCD5275242}"/>
              </a:ext>
            </a:extLst>
          </p:cNvPr>
          <p:cNvSpPr txBox="1"/>
          <p:nvPr/>
        </p:nvSpPr>
        <p:spPr>
          <a:xfrm>
            <a:off x="28127330" y="14376781"/>
            <a:ext cx="1524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Lorem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ipsum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amet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consectetur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adipiscing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sed 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eiusmod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tempor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incididunt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labore et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magna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ad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minim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veniam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quis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nostrud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exercitation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ullamco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nisi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aliquip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ex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commodo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consequat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Duis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aute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irure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reprehenderit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esse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cillum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eu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fugiat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nulla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pariatur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Excepteur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occaecat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cupidatat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non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proident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sunt in culpa qui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officia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deserunt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mollit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</a:t>
            </a:r>
            <a:endParaRPr lang="es-ES" sz="40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491241-B253-F3B6-9E3B-F0B0BD04C6E2}"/>
              </a:ext>
            </a:extLst>
          </p:cNvPr>
          <p:cNvSpPr txBox="1"/>
          <p:nvPr/>
        </p:nvSpPr>
        <p:spPr>
          <a:xfrm>
            <a:off x="28230984" y="20469869"/>
            <a:ext cx="21482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Lorem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ipsum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amet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consectetur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adipiscing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sed 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eiusmod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tempor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incididunt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labore et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magna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ad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minim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veniam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, quis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nostrud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exercitation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ullamco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laboris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nisi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ut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aliquip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ex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commodo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consequat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Duis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aute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irure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dolor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reprehenderit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in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voluptate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velit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esse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cillum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dolore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eu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fugiat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nulla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pariatur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Excepteur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sint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occaecat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Open Sans" panose="020F0502020204030204" pitchFamily="34" charset="0"/>
              </a:rPr>
              <a:t>cupidatat</a:t>
            </a:r>
            <a:r>
              <a:rPr lang="es-ES" sz="4400" dirty="0">
                <a:solidFill>
                  <a:srgbClr val="000000"/>
                </a:solidFill>
                <a:latin typeface="Open Sans" panose="020F0502020204030204" pitchFamily="34" charset="0"/>
              </a:rPr>
              <a:t>.</a:t>
            </a:r>
            <a:endParaRPr lang="es-ES" sz="40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5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1740</TotalTime>
  <Words>529</Words>
  <Application>Microsoft Macintosh PowerPoint</Application>
  <PresentationFormat>Personalizado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Raül Salamanca</dc:creator>
  <cp:lastModifiedBy>Raül Salamanca</cp:lastModifiedBy>
  <cp:revision>6</cp:revision>
  <dcterms:created xsi:type="dcterms:W3CDTF">2025-12-15T20:17:51Z</dcterms:created>
  <dcterms:modified xsi:type="dcterms:W3CDTF">2025-12-19T17:16:57Z</dcterms:modified>
</cp:coreProperties>
</file>